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4" r:id="rId3"/>
    <p:sldId id="257" r:id="rId4"/>
    <p:sldId id="265" r:id="rId5"/>
    <p:sldId id="259" r:id="rId6"/>
    <p:sldId id="260" r:id="rId7"/>
    <p:sldId id="266" r:id="rId8"/>
    <p:sldId id="261" r:id="rId9"/>
    <p:sldId id="262" r:id="rId10"/>
    <p:sldId id="263" r:id="rId11"/>
    <p:sldId id="268"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3CBE4-BCEB-42F1-B9F2-E673D0A02176}" v="1" dt="2024-04-30T14:36:05.2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snapToGrid="0">
      <p:cViewPr varScale="1">
        <p:scale>
          <a:sx n="41" d="100"/>
          <a:sy n="41" d="100"/>
        </p:scale>
        <p:origin x="4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Gelbart" userId="d7f5acaabeebd6fe" providerId="LiveId" clId="{4623CBE4-BCEB-42F1-B9F2-E673D0A02176}"/>
    <pc:docChg chg="addSld delSld modSld">
      <pc:chgData name="Janet Gelbart" userId="d7f5acaabeebd6fe" providerId="LiveId" clId="{4623CBE4-BCEB-42F1-B9F2-E673D0A02176}" dt="2024-04-30T14:39:50.939" v="1" actId="2696"/>
      <pc:docMkLst>
        <pc:docMk/>
      </pc:docMkLst>
      <pc:sldChg chg="add del">
        <pc:chgData name="Janet Gelbart" userId="d7f5acaabeebd6fe" providerId="LiveId" clId="{4623CBE4-BCEB-42F1-B9F2-E673D0A02176}" dt="2024-04-30T14:39:50.939" v="1" actId="2696"/>
        <pc:sldMkLst>
          <pc:docMk/>
          <pc:sldMk cId="2596985432"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Hot-air balloons viewed from below against a blue sky"/>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dirty="0"/>
          </a:p>
        </p:txBody>
      </p:sp>
      <p:sp>
        <p:nvSpPr>
          <p:cNvPr id="145" name="Close-up of the top of a hot-air balloon viewed from above"/>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dirty="0"/>
          </a:p>
        </p:txBody>
      </p:sp>
      <p:sp>
        <p:nvSpPr>
          <p:cNvPr id="146" name="Hot-air balloons viewed from below against a blue sky"/>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dirty="0"/>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Hot-air balloons viewed from below against a blue sky"/>
          <p:cNvSpPr>
            <a:spLocks noGrp="1"/>
          </p:cNvSpPr>
          <p:nvPr>
            <p:ph type="pic" idx="21"/>
          </p:nvPr>
        </p:nvSpPr>
        <p:spPr>
          <a:xfrm>
            <a:off x="0" y="-1270000"/>
            <a:ext cx="24384000" cy="16256000"/>
          </a:xfrm>
          <a:prstGeom prst="rect">
            <a:avLst/>
          </a:prstGeom>
        </p:spPr>
        <p:txBody>
          <a:bodyPr lIns="91439" tIns="45719" rIns="91439" bIns="45719">
            <a:noAutofit/>
          </a:bodyPr>
          <a:lstStyle/>
          <a:p>
            <a:endParaRPr dirty="0"/>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Close-up of the top of a hot-air balloon viewed from above"/>
          <p:cNvSpPr>
            <a:spLocks noGrp="1"/>
          </p:cNvSpPr>
          <p:nvPr>
            <p:ph type="pic" idx="21"/>
          </p:nvPr>
        </p:nvSpPr>
        <p:spPr>
          <a:xfrm>
            <a:off x="0" y="-1270000"/>
            <a:ext cx="24384000" cy="16256000"/>
          </a:xfrm>
          <a:prstGeom prst="rect">
            <a:avLst/>
          </a:prstGeom>
        </p:spPr>
        <p:txBody>
          <a:bodyPr lIns="91439" tIns="45719" rIns="91439" bIns="45719">
            <a:noAutofit/>
          </a:bodyPr>
          <a:lstStyle/>
          <a:p>
            <a:endParaRPr dirty="0"/>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lose-up of a hot-air balloon viewed from below"/>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dirty="0"/>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inda Olson Pehlke, April 12, 2024"/>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a:t>Linda Olson Pehlke, April </a:t>
            </a:r>
            <a:r>
              <a:rPr lang="en-US" dirty="0"/>
              <a:t>29</a:t>
            </a:r>
            <a:r>
              <a:rPr dirty="0"/>
              <a:t>, 2024</a:t>
            </a:r>
          </a:p>
        </p:txBody>
      </p:sp>
      <p:sp>
        <p:nvSpPr>
          <p:cNvPr id="172" name="WA - 13 Accessory Dwelling Units"/>
          <p:cNvSpPr txBox="1">
            <a:spLocks noGrp="1"/>
          </p:cNvSpPr>
          <p:nvPr>
            <p:ph type="ctrTitle"/>
          </p:nvPr>
        </p:nvSpPr>
        <p:spPr>
          <a:prstGeom prst="rect">
            <a:avLst/>
          </a:prstGeom>
        </p:spPr>
        <p:txBody>
          <a:bodyPr/>
          <a:lstStyle>
            <a:lvl1pPr>
              <a:defRPr sz="9600" spc="-192"/>
            </a:lvl1pPr>
          </a:lstStyle>
          <a:p>
            <a:r>
              <a:rPr dirty="0"/>
              <a:t>WA - 13 Accessory Dwelling Units</a:t>
            </a:r>
          </a:p>
        </p:txBody>
      </p:sp>
      <p:sp>
        <p:nvSpPr>
          <p:cNvPr id="173" name="Proposed Amendments"/>
          <p:cNvSpPr txBox="1">
            <a:spLocks noGrp="1"/>
          </p:cNvSpPr>
          <p:nvPr>
            <p:ph type="subTitle" sz="quarter" idx="1"/>
          </p:nvPr>
        </p:nvSpPr>
        <p:spPr>
          <a:prstGeom prst="rect">
            <a:avLst/>
          </a:prstGeom>
        </p:spPr>
        <p:txBody>
          <a:bodyPr/>
          <a:lstStyle/>
          <a:p>
            <a:r>
              <a:rPr dirty="0"/>
              <a:t>Proposed Amendment</a:t>
            </a:r>
          </a:p>
        </p:txBody>
      </p:sp>
      <p:sp>
        <p:nvSpPr>
          <p:cNvPr id="174" name="Text"/>
          <p:cNvSpPr txBox="1"/>
          <p:nvPr/>
        </p:nvSpPr>
        <p:spPr>
          <a:xfrm>
            <a:off x="11576151" y="6453784"/>
            <a:ext cx="1231698" cy="808432"/>
          </a:xfrm>
          <a:prstGeom prst="rect">
            <a:avLst/>
          </a:prstGeom>
          <a:ln w="12700">
            <a:miter lim="400000"/>
          </a:ln>
        </p:spPr>
        <p:txBody>
          <a:bodyPr wrap="none" lIns="50800" tIns="50800" rIns="50800" bIns="50800" anchor="ctr">
            <a:spAutoFit/>
          </a:bodyPr>
          <a:lstStyle/>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ll other changes are consistent with HAB version of WA -13"/>
          <p:cNvSpPr txBox="1">
            <a:spLocks noGrp="1"/>
          </p:cNvSpPr>
          <p:nvPr>
            <p:ph type="title"/>
          </p:nvPr>
        </p:nvSpPr>
        <p:spPr>
          <a:xfrm>
            <a:off x="723013" y="952500"/>
            <a:ext cx="23327833" cy="1433163"/>
          </a:xfrm>
          <a:prstGeom prst="rect">
            <a:avLst/>
          </a:prstGeom>
        </p:spPr>
        <p:txBody>
          <a:bodyPr/>
          <a:lstStyle>
            <a:lvl1pPr defTabSz="1779987">
              <a:defRPr sz="6205" spc="-124"/>
            </a:lvl1pPr>
          </a:lstStyle>
          <a:p>
            <a:r>
              <a:rPr dirty="0"/>
              <a:t>All other changes are consistent with HAB version of WA -13</a:t>
            </a:r>
          </a:p>
        </p:txBody>
      </p:sp>
      <p:sp>
        <p:nvSpPr>
          <p:cNvPr id="195" name="Streamlined compliance via Residential Exemption database.…"/>
          <p:cNvSpPr txBox="1">
            <a:spLocks noGrp="1"/>
          </p:cNvSpPr>
          <p:nvPr>
            <p:ph type="body" idx="1"/>
          </p:nvPr>
        </p:nvSpPr>
        <p:spPr>
          <a:xfrm>
            <a:off x="1206500" y="2485585"/>
            <a:ext cx="21971000" cy="10018931"/>
          </a:xfrm>
          <a:prstGeom prst="rect">
            <a:avLst/>
          </a:prstGeom>
        </p:spPr>
        <p:txBody>
          <a:bodyPr anchor="ctr"/>
          <a:lstStyle/>
          <a:p>
            <a:pPr>
              <a:lnSpc>
                <a:spcPct val="150000"/>
              </a:lnSpc>
            </a:pPr>
            <a:r>
              <a:rPr dirty="0"/>
              <a:t>Streamlined compliance via Residential Exemption database. </a:t>
            </a:r>
          </a:p>
          <a:p>
            <a:pPr>
              <a:lnSpc>
                <a:spcPct val="150000"/>
              </a:lnSpc>
            </a:pPr>
            <a:r>
              <a:rPr dirty="0"/>
              <a:t>Prohibits Short-term Rentals.</a:t>
            </a:r>
          </a:p>
          <a:p>
            <a:pPr>
              <a:lnSpc>
                <a:spcPct val="150000"/>
              </a:lnSpc>
            </a:pPr>
            <a:r>
              <a:rPr dirty="0"/>
              <a:t>Removes prohibition on utility meters, addresses, multiple entrances, etc.</a:t>
            </a:r>
          </a:p>
          <a:p>
            <a:pPr>
              <a:lnSpc>
                <a:spcPct val="150000"/>
              </a:lnSpc>
            </a:pPr>
            <a:r>
              <a:rPr dirty="0"/>
              <a:t>Provides for penalties for non-compliance. </a:t>
            </a:r>
          </a:p>
          <a:p>
            <a:pPr>
              <a:lnSpc>
                <a:spcPct val="150000"/>
              </a:lnSpc>
            </a:pPr>
            <a:r>
              <a:rPr dirty="0"/>
              <a:t>Conversion of garages clarified.</a:t>
            </a:r>
          </a:p>
          <a:p>
            <a:pPr>
              <a:lnSpc>
                <a:spcPct val="150000"/>
              </a:lnSpc>
            </a:pPr>
            <a:r>
              <a:rPr dirty="0"/>
              <a:t>Conversion of non-habitable space &amp; additions clarified.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EDAB9-EE31-47E3-48BA-47BF26F133DD}"/>
              </a:ext>
            </a:extLst>
          </p:cNvPr>
          <p:cNvSpPr>
            <a:spLocks noGrp="1"/>
          </p:cNvSpPr>
          <p:nvPr>
            <p:ph type="body" sz="half" idx="1"/>
          </p:nvPr>
        </p:nvSpPr>
        <p:spPr/>
        <p:txBody>
          <a:bodyPr>
            <a:normAutofit/>
          </a:bodyPr>
          <a:lstStyle/>
          <a:p>
            <a:r>
              <a:rPr lang="en-US" sz="9600" dirty="0"/>
              <a:t>Please Support the Pehlke Amendment!</a:t>
            </a:r>
          </a:p>
        </p:txBody>
      </p:sp>
    </p:spTree>
    <p:extLst>
      <p:ext uri="{BB962C8B-B14F-4D97-AF65-F5344CB8AC3E}">
        <p14:creationId xmlns:p14="http://schemas.microsoft.com/office/powerpoint/2010/main" val="1128158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ext"/>
          <p:cNvSpPr txBox="1">
            <a:spLocks noGrp="1"/>
          </p:cNvSpPr>
          <p:nvPr>
            <p:ph type="title"/>
          </p:nvPr>
        </p:nvSpPr>
        <p:spPr>
          <a:prstGeom prst="rect">
            <a:avLst/>
          </a:prstGeom>
        </p:spPr>
        <p:txBody>
          <a:bodyPr/>
          <a:lstStyle/>
          <a:p>
            <a:r>
              <a:rPr dirty="0"/>
              <a:t>Context</a:t>
            </a:r>
            <a:r>
              <a:rPr lang="en-US" dirty="0"/>
              <a:t>/Background</a:t>
            </a:r>
            <a:endParaRPr dirty="0"/>
          </a:p>
        </p:txBody>
      </p:sp>
      <p:sp>
        <p:nvSpPr>
          <p:cNvPr id="177" name="Brookline ADU by-law passed in 2019 - Single-Family, Owner-Occupied…"/>
          <p:cNvSpPr txBox="1">
            <a:spLocks noGrp="1"/>
          </p:cNvSpPr>
          <p:nvPr>
            <p:ph type="body" idx="1"/>
          </p:nvPr>
        </p:nvSpPr>
        <p:spPr>
          <a:xfrm>
            <a:off x="1206500" y="2161309"/>
            <a:ext cx="21971001" cy="2078182"/>
          </a:xfrm>
          <a:prstGeom prst="rect">
            <a:avLst/>
          </a:prstGeom>
        </p:spPr>
        <p:txBody>
          <a:bodyPr>
            <a:normAutofit/>
          </a:bodyPr>
          <a:lstStyle/>
          <a:p>
            <a:r>
              <a:rPr dirty="0"/>
              <a:t>Brookline ADU by-law passed in 201</a:t>
            </a:r>
            <a:r>
              <a:rPr lang="en-US" dirty="0"/>
              <a:t>9</a:t>
            </a:r>
            <a:r>
              <a:rPr dirty="0"/>
              <a:t> - </a:t>
            </a:r>
            <a:r>
              <a:rPr b="1" dirty="0"/>
              <a:t>Single-Family</a:t>
            </a:r>
            <a:r>
              <a:rPr dirty="0"/>
              <a:t>, </a:t>
            </a:r>
            <a:r>
              <a:rPr b="1" dirty="0"/>
              <a:t>Owner-Occupied</a:t>
            </a:r>
            <a:br>
              <a:rPr lang="en-US" b="1" dirty="0"/>
            </a:br>
            <a:r>
              <a:rPr lang="en-US" sz="2800" i="1" dirty="0"/>
              <a:t>Required 5 year occupancy before allowed to apply for permit.  Restricted exterior appearance, prohibiting visible signs such as utility meters, extra entrance doors, etc. Proof of owner-occupancy through affidavit, etc. </a:t>
            </a:r>
            <a:r>
              <a:rPr lang="en-US" sz="2800" dirty="0"/>
              <a:t>Agreement on removing these requirements. </a:t>
            </a:r>
            <a:br>
              <a:rPr lang="en-US" sz="2800" dirty="0"/>
            </a:br>
            <a:r>
              <a:rPr lang="en-US" sz="2800" i="1" dirty="0"/>
              <a:t>Single-family</a:t>
            </a:r>
            <a:r>
              <a:rPr lang="en-US" sz="2800" dirty="0"/>
              <a:t> </a:t>
            </a:r>
            <a:r>
              <a:rPr lang="en-US" sz="2800" i="1" dirty="0"/>
              <a:t>Lot sizes vary from 7,000 square feet to 40,000 square feet. Should be tailored by zone and T access. </a:t>
            </a:r>
            <a:endParaRPr b="1" dirty="0"/>
          </a:p>
        </p:txBody>
      </p:sp>
      <p:pic>
        <p:nvPicPr>
          <p:cNvPr id="3" name="Picture 2" descr="A map of a city&#10;&#10;Description automatically generated">
            <a:extLst>
              <a:ext uri="{FF2B5EF4-FFF2-40B4-BE49-F238E27FC236}">
                <a16:creationId xmlns:a16="http://schemas.microsoft.com/office/drawing/2014/main" id="{335BABFC-FACC-47B6-93B8-ACB17B48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932" y="4270665"/>
            <a:ext cx="17852737" cy="9327012"/>
          </a:xfrm>
          <a:prstGeom prst="rect">
            <a:avLst/>
          </a:prstGeom>
        </p:spPr>
      </p:pic>
    </p:spTree>
    <p:extLst>
      <p:ext uri="{BB962C8B-B14F-4D97-AF65-F5344CB8AC3E}">
        <p14:creationId xmlns:p14="http://schemas.microsoft.com/office/powerpoint/2010/main" val="19298476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ext"/>
          <p:cNvSpPr txBox="1">
            <a:spLocks noGrp="1"/>
          </p:cNvSpPr>
          <p:nvPr>
            <p:ph type="title"/>
          </p:nvPr>
        </p:nvSpPr>
        <p:spPr>
          <a:prstGeom prst="rect">
            <a:avLst/>
          </a:prstGeom>
        </p:spPr>
        <p:txBody>
          <a:bodyPr/>
          <a:lstStyle/>
          <a:p>
            <a:r>
              <a:rPr dirty="0"/>
              <a:t>Context</a:t>
            </a:r>
            <a:r>
              <a:rPr lang="en-US" dirty="0"/>
              <a:t>/Background</a:t>
            </a:r>
            <a:endParaRPr dirty="0"/>
          </a:p>
        </p:txBody>
      </p:sp>
      <p:sp>
        <p:nvSpPr>
          <p:cNvPr id="177" name="Brookline ADU by-law passed in 2019 - Single-Family, Owner-Occupied…"/>
          <p:cNvSpPr txBox="1">
            <a:spLocks noGrp="1"/>
          </p:cNvSpPr>
          <p:nvPr>
            <p:ph type="body" idx="1"/>
          </p:nvPr>
        </p:nvSpPr>
        <p:spPr>
          <a:xfrm>
            <a:off x="1206500" y="2582451"/>
            <a:ext cx="21971001" cy="11276732"/>
          </a:xfrm>
          <a:prstGeom prst="rect">
            <a:avLst/>
          </a:prstGeom>
        </p:spPr>
        <p:txBody>
          <a:bodyPr>
            <a:normAutofit fontScale="92500" lnSpcReduction="10000"/>
          </a:bodyPr>
          <a:lstStyle/>
          <a:p>
            <a:r>
              <a:rPr dirty="0"/>
              <a:t>Very few ADU’s resulting from by-law adoption</a:t>
            </a:r>
            <a:r>
              <a:rPr lang="en-US" dirty="0"/>
              <a:t>.</a:t>
            </a:r>
            <a:endParaRPr dirty="0"/>
          </a:p>
          <a:p>
            <a:r>
              <a:rPr dirty="0"/>
              <a:t>We do not know wh</a:t>
            </a:r>
            <a:r>
              <a:rPr lang="en-US" dirty="0"/>
              <a:t>ich factors limit ADU production</a:t>
            </a:r>
            <a:r>
              <a:rPr dirty="0"/>
              <a:t>.</a:t>
            </a:r>
          </a:p>
          <a:p>
            <a:r>
              <a:rPr dirty="0"/>
              <a:t>State legislature - Considering Healey bill that might mandate by-right ADU</a:t>
            </a:r>
            <a:endParaRPr lang="en-US" dirty="0"/>
          </a:p>
          <a:p>
            <a:r>
              <a:rPr lang="en-US" dirty="0"/>
              <a:t>There has been </a:t>
            </a:r>
            <a:r>
              <a:rPr lang="en-US" b="1" dirty="0"/>
              <a:t>strong municipal objections</a:t>
            </a:r>
            <a:r>
              <a:rPr lang="en-US" dirty="0"/>
              <a:t> to another State mandate. </a:t>
            </a:r>
            <a:br>
              <a:rPr lang="en-US" dirty="0"/>
            </a:br>
            <a:br>
              <a:rPr lang="en-US" dirty="0"/>
            </a:br>
            <a:r>
              <a:rPr lang="en-US" i="1" dirty="0"/>
              <a:t>Chelmsford Select Board Chair, Crocker Timmins testified that </a:t>
            </a:r>
            <a:r>
              <a:rPr lang="en-US" i="1" dirty="0">
                <a:effectLst/>
                <a:latin typeface="Helvetica" pitchFamily="2" charset="0"/>
              </a:rPr>
              <a:t>"It not only obliviates single-family housing zoning throughout the state, but it </a:t>
            </a:r>
            <a:r>
              <a:rPr lang="en-US" b="1" i="1" dirty="0">
                <a:effectLst/>
                <a:latin typeface="Helvetica" pitchFamily="2" charset="0"/>
              </a:rPr>
              <a:t>completely</a:t>
            </a:r>
            <a:r>
              <a:rPr lang="en-US" b="1" dirty="0">
                <a:latin typeface="Helvetica" pitchFamily="2" charset="0"/>
              </a:rPr>
              <a:t> </a:t>
            </a:r>
            <a:r>
              <a:rPr lang="en-US" b="1" i="1" dirty="0">
                <a:effectLst/>
                <a:latin typeface="Helvetica" pitchFamily="2" charset="0"/>
              </a:rPr>
              <a:t>usurps the rights of each municipality to set criteria for this type of usage that's tailored to</a:t>
            </a:r>
            <a:r>
              <a:rPr lang="en-US" b="1" dirty="0">
                <a:latin typeface="Helvetica" pitchFamily="2" charset="0"/>
              </a:rPr>
              <a:t> </a:t>
            </a:r>
            <a:r>
              <a:rPr lang="en-US" b="1" i="1" dirty="0">
                <a:effectLst/>
                <a:latin typeface="Helvetica" pitchFamily="2" charset="0"/>
              </a:rPr>
              <a:t>that municipality,”</a:t>
            </a:r>
            <a:br>
              <a:rPr lang="en-US" b="1" i="1" dirty="0">
                <a:effectLst/>
                <a:latin typeface="Helvetica" pitchFamily="2" charset="0"/>
              </a:rPr>
            </a:br>
            <a:br>
              <a:rPr lang="en-US" i="1" dirty="0">
                <a:effectLst/>
                <a:latin typeface="Helvetica" pitchFamily="2" charset="0"/>
              </a:rPr>
            </a:br>
            <a:r>
              <a:rPr lang="en-US" i="1" dirty="0">
                <a:effectLst/>
                <a:latin typeface="Helvetica" pitchFamily="2" charset="0"/>
              </a:rPr>
              <a:t>Lowell Planning Board Vice Chair Gerard Frechette said he's also worried about "potential negative impact" from ADU reforms.</a:t>
            </a:r>
            <a:r>
              <a:rPr lang="en-US" dirty="0">
                <a:latin typeface="Helvetica" pitchFamily="2" charset="0"/>
              </a:rPr>
              <a:t> </a:t>
            </a:r>
            <a:r>
              <a:rPr lang="en-US" i="1" dirty="0">
                <a:effectLst/>
                <a:latin typeface="Helvetica" pitchFamily="2" charset="0"/>
              </a:rPr>
              <a:t>In a community like Lowell that has legal conforming single-family building lots as small as 3,000 square feet, and our largest single-family lots being only 10,000 square feet, </a:t>
            </a:r>
            <a:r>
              <a:rPr lang="en-US" b="1" i="1" dirty="0">
                <a:effectLst/>
                <a:latin typeface="Helvetica" pitchFamily="2" charset="0"/>
              </a:rPr>
              <a:t>the by-right ability to create two-family rental houses in every single-family zone could have a</a:t>
            </a:r>
            <a:r>
              <a:rPr lang="en-US" b="1" dirty="0">
                <a:latin typeface="Helvetica" pitchFamily="2" charset="0"/>
              </a:rPr>
              <a:t> </a:t>
            </a:r>
            <a:r>
              <a:rPr lang="en-US" b="1" i="1" dirty="0">
                <a:effectLst/>
                <a:latin typeface="Helvetica" pitchFamily="2" charset="0"/>
              </a:rPr>
              <a:t>detrimental effect on various areas of the city," </a:t>
            </a:r>
            <a:endParaRPr lang="en-US" b="1" dirty="0">
              <a:effectLst/>
              <a:latin typeface="Helvetica" pitchFamily="2" charset="0"/>
            </a:endParaRPr>
          </a:p>
          <a:p>
            <a:endParaRPr lang="en-US" dirty="0">
              <a:effectLst/>
              <a:latin typeface="Helvetica" pitchFamily="2" charset="0"/>
            </a:endParaRPr>
          </a:p>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ext"/>
          <p:cNvSpPr txBox="1">
            <a:spLocks noGrp="1"/>
          </p:cNvSpPr>
          <p:nvPr>
            <p:ph type="title"/>
          </p:nvPr>
        </p:nvSpPr>
        <p:spPr>
          <a:prstGeom prst="rect">
            <a:avLst/>
          </a:prstGeom>
        </p:spPr>
        <p:txBody>
          <a:bodyPr/>
          <a:lstStyle/>
          <a:p>
            <a:r>
              <a:rPr dirty="0"/>
              <a:t>Context</a:t>
            </a:r>
            <a:r>
              <a:rPr lang="en-US" dirty="0"/>
              <a:t>/Background</a:t>
            </a:r>
            <a:endParaRPr dirty="0"/>
          </a:p>
        </p:txBody>
      </p:sp>
      <p:sp>
        <p:nvSpPr>
          <p:cNvPr id="177" name="Brookline ADU by-law passed in 2019 - Single-Family, Owner-Occupied…"/>
          <p:cNvSpPr txBox="1">
            <a:spLocks noGrp="1"/>
          </p:cNvSpPr>
          <p:nvPr>
            <p:ph type="body" idx="1"/>
          </p:nvPr>
        </p:nvSpPr>
        <p:spPr>
          <a:xfrm>
            <a:off x="1206500" y="2764465"/>
            <a:ext cx="21971001" cy="10568762"/>
          </a:xfrm>
          <a:prstGeom prst="rect">
            <a:avLst/>
          </a:prstGeom>
        </p:spPr>
        <p:txBody>
          <a:bodyPr/>
          <a:lstStyle/>
          <a:p>
            <a:r>
              <a:rPr lang="en-US" dirty="0"/>
              <a:t>Town Assessor states that average ADU will be valued at $250,000 in additional value to the principal house. Depending on occupancy taxes could be too little to pay for additional Town costs for services, etc. </a:t>
            </a:r>
            <a:endParaRPr dirty="0"/>
          </a:p>
          <a:p>
            <a:r>
              <a:rPr dirty="0"/>
              <a:t>Could take position that we should just wait for State to act,</a:t>
            </a:r>
            <a:r>
              <a:rPr lang="en-US" dirty="0"/>
              <a:t> </a:t>
            </a:r>
            <a:r>
              <a:rPr dirty="0"/>
              <a:t>or </a:t>
            </a:r>
            <a:r>
              <a:rPr lang="en-US" dirty="0"/>
              <a:t>we could </a:t>
            </a:r>
            <a:r>
              <a:rPr dirty="0"/>
              <a:t>make minimal changes because we will be re-visiting if State passes bill.</a:t>
            </a:r>
          </a:p>
          <a:p>
            <a:r>
              <a:rPr dirty="0"/>
              <a:t>HAB</a:t>
            </a:r>
            <a:r>
              <a:rPr lang="en-US" dirty="0"/>
              <a:t>, in proposing by-right two-family rental housing for all single-family properties are </a:t>
            </a:r>
            <a:r>
              <a:rPr dirty="0"/>
              <a:t>trying to pre-empt State action</a:t>
            </a:r>
            <a:r>
              <a:rPr lang="en-US" dirty="0"/>
              <a:t> with removal of owner-occupancy requirement, but passage and in what form, remains highly uncertain. </a:t>
            </a:r>
            <a:r>
              <a:rPr lang="en-US" b="1" dirty="0"/>
              <a:t>De-facto two-family zoning</a:t>
            </a:r>
            <a:r>
              <a:rPr lang="en-US" dirty="0"/>
              <a:t>. </a:t>
            </a:r>
            <a:endParaRPr dirty="0"/>
          </a:p>
          <a:p>
            <a:r>
              <a:rPr dirty="0"/>
              <a:t>Starting Comprehensive Plan that could </a:t>
            </a:r>
            <a:r>
              <a:rPr lang="en-US" dirty="0"/>
              <a:t>and should </a:t>
            </a:r>
            <a:r>
              <a:rPr dirty="0"/>
              <a:t>vet any substantive proposed changes to single-family zoning</a:t>
            </a:r>
            <a:r>
              <a:rPr lang="en-US" dirty="0"/>
              <a:t> in terms of authentic public engagement and analytical assessment of impacts</a:t>
            </a:r>
            <a:r>
              <a:rPr dirty="0"/>
              <a:t>. </a:t>
            </a:r>
          </a:p>
        </p:txBody>
      </p:sp>
    </p:spTree>
    <p:extLst>
      <p:ext uri="{BB962C8B-B14F-4D97-AF65-F5344CB8AC3E}">
        <p14:creationId xmlns:p14="http://schemas.microsoft.com/office/powerpoint/2010/main" val="18963571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roposed Amendments"/>
          <p:cNvSpPr txBox="1">
            <a:spLocks noGrp="1"/>
          </p:cNvSpPr>
          <p:nvPr>
            <p:ph type="title"/>
          </p:nvPr>
        </p:nvSpPr>
        <p:spPr>
          <a:prstGeom prst="rect">
            <a:avLst/>
          </a:prstGeom>
        </p:spPr>
        <p:txBody>
          <a:bodyPr/>
          <a:lstStyle/>
          <a:p>
            <a:r>
              <a:rPr dirty="0"/>
              <a:t>Proposed Amendment</a:t>
            </a:r>
            <a:r>
              <a:rPr lang="en-US" dirty="0"/>
              <a:t> </a:t>
            </a:r>
            <a:br>
              <a:rPr lang="en-US" dirty="0"/>
            </a:br>
            <a:r>
              <a:rPr lang="en-US" dirty="0"/>
              <a:t>Remove Investor-Owner Option</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Intent of Amendments"/>
          <p:cNvSpPr txBox="1">
            <a:spLocks noGrp="1"/>
          </p:cNvSpPr>
          <p:nvPr>
            <p:ph type="title"/>
          </p:nvPr>
        </p:nvSpPr>
        <p:spPr>
          <a:prstGeom prst="rect">
            <a:avLst/>
          </a:prstGeom>
        </p:spPr>
        <p:txBody>
          <a:bodyPr/>
          <a:lstStyle/>
          <a:p>
            <a:r>
              <a:rPr dirty="0"/>
              <a:t>Intent of </a:t>
            </a:r>
            <a:r>
              <a:rPr lang="en-US" dirty="0"/>
              <a:t>Pehlke </a:t>
            </a:r>
            <a:r>
              <a:rPr dirty="0"/>
              <a:t>Amendment</a:t>
            </a:r>
          </a:p>
        </p:txBody>
      </p:sp>
      <p:sp>
        <p:nvSpPr>
          <p:cNvPr id="186" name="Retain many of the suggested regulatory simplifications proposed in WA-13…"/>
          <p:cNvSpPr txBox="1">
            <a:spLocks noGrp="1"/>
          </p:cNvSpPr>
          <p:nvPr>
            <p:ph type="body" idx="1"/>
          </p:nvPr>
        </p:nvSpPr>
        <p:spPr>
          <a:xfrm>
            <a:off x="1206500" y="2385663"/>
            <a:ext cx="21971000" cy="10776155"/>
          </a:xfrm>
          <a:prstGeom prst="rect">
            <a:avLst/>
          </a:prstGeom>
        </p:spPr>
        <p:txBody>
          <a:bodyPr>
            <a:normAutofit lnSpcReduction="10000"/>
          </a:bodyPr>
          <a:lstStyle/>
          <a:p>
            <a:pPr marL="554736" indent="-554736" defTabSz="2218888">
              <a:spcBef>
                <a:spcPts val="4000"/>
              </a:spcBef>
              <a:defRPr sz="4368"/>
            </a:pPr>
            <a:r>
              <a:rPr dirty="0"/>
              <a:t>Retain many of the suggested regulatory simplifications proposed in WA-13</a:t>
            </a:r>
          </a:p>
          <a:p>
            <a:pPr marL="554736" indent="-554736" defTabSz="2218888">
              <a:spcBef>
                <a:spcPts val="4000"/>
              </a:spcBef>
              <a:defRPr sz="4368"/>
            </a:pPr>
            <a:r>
              <a:rPr dirty="0"/>
              <a:t>Retain key features that define ADU’s as distinct from Two-Family.</a:t>
            </a:r>
          </a:p>
          <a:p>
            <a:pPr marL="1109472" lvl="1" indent="-554736" defTabSz="2218888">
              <a:spcBef>
                <a:spcPts val="4000"/>
              </a:spcBef>
              <a:defRPr sz="4368"/>
            </a:pPr>
            <a:r>
              <a:rPr dirty="0"/>
              <a:t>Smaller units</a:t>
            </a:r>
          </a:p>
          <a:p>
            <a:pPr marL="1109472" lvl="1" indent="-554736" defTabSz="2218888">
              <a:spcBef>
                <a:spcPts val="4000"/>
              </a:spcBef>
              <a:defRPr sz="4368"/>
            </a:pPr>
            <a:r>
              <a:rPr dirty="0"/>
              <a:t>Owner-occupied</a:t>
            </a:r>
          </a:p>
          <a:p>
            <a:pPr marL="1109472" lvl="1" indent="-554736" defTabSz="2218888">
              <a:spcBef>
                <a:spcPts val="4000"/>
              </a:spcBef>
              <a:defRPr sz="4368"/>
            </a:pPr>
            <a:r>
              <a:rPr dirty="0"/>
              <a:t>Flexibility to address changing household needs not </a:t>
            </a:r>
            <a:r>
              <a:rPr lang="en-US" dirty="0"/>
              <a:t>provide </a:t>
            </a:r>
            <a:r>
              <a:rPr dirty="0"/>
              <a:t>major developer</a:t>
            </a:r>
            <a:r>
              <a:rPr lang="en-US" dirty="0"/>
              <a:t>/investor</a:t>
            </a:r>
            <a:r>
              <a:rPr dirty="0"/>
              <a:t> opportunities</a:t>
            </a:r>
            <a:endParaRPr lang="en-US" dirty="0"/>
          </a:p>
          <a:p>
            <a:pPr marL="1109472" lvl="1" indent="-554736" defTabSz="2218888">
              <a:spcBef>
                <a:spcPts val="4000"/>
              </a:spcBef>
              <a:defRPr sz="4368"/>
            </a:pPr>
            <a:r>
              <a:rPr lang="en-US" dirty="0"/>
              <a:t>Prohibition on Short-Term Rentals</a:t>
            </a:r>
            <a:endParaRPr dirty="0"/>
          </a:p>
          <a:p>
            <a:pPr defTabSz="2218888">
              <a:spcBef>
                <a:spcPts val="4000"/>
              </a:spcBef>
              <a:defRPr sz="4368"/>
            </a:pPr>
            <a:r>
              <a:rPr dirty="0"/>
              <a:t>Smaller (cheaper) units provide valuable niche in housing opportunities.</a:t>
            </a:r>
          </a:p>
          <a:p>
            <a:pPr marL="554736" indent="-554736" defTabSz="2218888">
              <a:spcBef>
                <a:spcPts val="4000"/>
              </a:spcBef>
              <a:defRPr sz="4368"/>
            </a:pPr>
            <a:r>
              <a:rPr dirty="0"/>
              <a:t>Non-owner occupied </a:t>
            </a:r>
            <a:r>
              <a:rPr lang="en-US" dirty="0"/>
              <a:t>opportunity makes our neighborhoods </a:t>
            </a:r>
            <a:r>
              <a:rPr dirty="0"/>
              <a:t>vulnerable to </a:t>
            </a:r>
            <a:r>
              <a:rPr lang="en-US" dirty="0"/>
              <a:t>absentee landlords, </a:t>
            </a:r>
            <a:r>
              <a:rPr dirty="0"/>
              <a:t>disruptive behavior,</a:t>
            </a:r>
            <a:r>
              <a:rPr lang="en-US" dirty="0"/>
              <a:t> neglected properties, </a:t>
            </a:r>
            <a:r>
              <a:rPr dirty="0"/>
              <a:t>higher rents</a:t>
            </a:r>
            <a:r>
              <a:rPr lang="en-US" dirty="0"/>
              <a:t>. </a:t>
            </a:r>
          </a:p>
          <a:p>
            <a:pPr marL="554736" indent="-554736" defTabSz="2218888">
              <a:spcBef>
                <a:spcPts val="4000"/>
              </a:spcBef>
              <a:defRPr sz="4368"/>
            </a:pPr>
            <a:r>
              <a:rPr lang="en-US" dirty="0"/>
              <a:t>Ability for by-right second unit is an incentive to developers/investors. Could foster Investor vs. Family ownership of Single-Family homes.  </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Intent of Amendments"/>
          <p:cNvSpPr txBox="1">
            <a:spLocks noGrp="1"/>
          </p:cNvSpPr>
          <p:nvPr>
            <p:ph type="title"/>
          </p:nvPr>
        </p:nvSpPr>
        <p:spPr>
          <a:prstGeom prst="rect">
            <a:avLst/>
          </a:prstGeom>
        </p:spPr>
        <p:txBody>
          <a:bodyPr/>
          <a:lstStyle/>
          <a:p>
            <a:r>
              <a:rPr dirty="0"/>
              <a:t>In</a:t>
            </a:r>
            <a:r>
              <a:rPr lang="en-US" dirty="0"/>
              <a:t>vestor Activity in Real Estate Markets</a:t>
            </a:r>
            <a:endParaRPr dirty="0"/>
          </a:p>
        </p:txBody>
      </p:sp>
      <p:sp>
        <p:nvSpPr>
          <p:cNvPr id="186" name="Retain many of the suggested regulatory simplifications proposed in WA-13…"/>
          <p:cNvSpPr txBox="1">
            <a:spLocks noGrp="1"/>
          </p:cNvSpPr>
          <p:nvPr>
            <p:ph type="body" idx="1"/>
          </p:nvPr>
        </p:nvSpPr>
        <p:spPr>
          <a:xfrm>
            <a:off x="1206500" y="2385663"/>
            <a:ext cx="21971000" cy="11330337"/>
          </a:xfrm>
          <a:prstGeom prst="rect">
            <a:avLst/>
          </a:prstGeom>
        </p:spPr>
        <p:txBody>
          <a:bodyPr>
            <a:normAutofit/>
          </a:bodyPr>
          <a:lstStyle/>
          <a:p>
            <a:pPr marL="0" indent="0" defTabSz="2218888">
              <a:spcBef>
                <a:spcPts val="4000"/>
              </a:spcBef>
              <a:buNone/>
              <a:defRPr sz="4368"/>
            </a:pPr>
            <a:r>
              <a:rPr lang="en-US" dirty="0"/>
              <a:t>A Metropolitan Area Planning Council, (MAPC) Report, </a:t>
            </a:r>
            <a:r>
              <a:rPr lang="en-US" b="1" i="1" dirty="0"/>
              <a:t>“Homes for Profit: Speculation and Investment in Greater Boston”</a:t>
            </a:r>
            <a:r>
              <a:rPr lang="en-US" dirty="0"/>
              <a:t>, published November 28, 2023 found that </a:t>
            </a:r>
            <a:r>
              <a:rPr lang="en-US" b="1" dirty="0"/>
              <a:t>21% of the transactions spanning 2004 through 2018 were by an investor or “speculator”</a:t>
            </a:r>
          </a:p>
          <a:p>
            <a:pPr marL="0" indent="0" defTabSz="2218888">
              <a:spcBef>
                <a:spcPts val="4000"/>
              </a:spcBef>
              <a:buNone/>
              <a:defRPr sz="4368"/>
            </a:pPr>
            <a:r>
              <a:rPr lang="en-US" dirty="0"/>
              <a:t>(MAPC) has found that “…competition from </a:t>
            </a:r>
            <a:r>
              <a:rPr lang="en-US" b="1" dirty="0"/>
              <a:t>highly capitalized investors</a:t>
            </a:r>
            <a:r>
              <a:rPr lang="en-US" dirty="0"/>
              <a:t> and cash buyers is taking over a significant share of the Greater Boston housing market and </a:t>
            </a:r>
            <a:r>
              <a:rPr lang="en-US" b="1" dirty="0"/>
              <a:t>pushing out traditional buyers</a:t>
            </a:r>
            <a:r>
              <a:rPr lang="en-US" dirty="0"/>
              <a:t> of both single-family homes and multi-family apartment buildings. This research puts data behind a notion that people have had for years: </a:t>
            </a:r>
            <a:r>
              <a:rPr lang="en-US" b="1" dirty="0"/>
              <a:t>speculators are driving up housing costs in Greater Boston</a:t>
            </a:r>
            <a:r>
              <a:rPr lang="en-US" dirty="0"/>
              <a:t>.</a:t>
            </a:r>
          </a:p>
          <a:p>
            <a:pPr marL="0" indent="0" defTabSz="2218888">
              <a:spcBef>
                <a:spcPts val="4000"/>
              </a:spcBef>
              <a:buNone/>
              <a:defRPr sz="4368"/>
            </a:pPr>
            <a:r>
              <a:rPr lang="en-US" dirty="0"/>
              <a:t>Further…investor purchasers are more likely to buy properties with cash, purchase homes at a discount, and flip properties for profit, </a:t>
            </a:r>
            <a:r>
              <a:rPr lang="en-US" b="1" dirty="0"/>
              <a:t>making it even more difficult for families and owner-occupant buyers to purchase a home.</a:t>
            </a:r>
          </a:p>
          <a:p>
            <a:pPr marL="0" indent="0" defTabSz="2218888">
              <a:spcBef>
                <a:spcPts val="4000"/>
              </a:spcBef>
              <a:buNone/>
              <a:defRPr sz="4368"/>
            </a:pPr>
            <a:r>
              <a:rPr lang="en-US" b="1" dirty="0"/>
              <a:t>Limited Liability Corporations (LLC) </a:t>
            </a:r>
            <a:r>
              <a:rPr lang="en-US" dirty="0"/>
              <a:t>which came on the scene in the 1990’s, account for a growing share of real estate investors and can contribute to poor property maintenance, difficulty with local by-law enforcement and irresponsible rental practices</a:t>
            </a:r>
            <a:r>
              <a:rPr lang="en-US" baseline="30000" dirty="0"/>
              <a:t>1</a:t>
            </a:r>
            <a:r>
              <a:rPr lang="en-US" dirty="0"/>
              <a:t>. </a:t>
            </a:r>
            <a:r>
              <a:rPr lang="en-US" sz="2400" i="1" dirty="0"/>
              <a:t>(The Organization of Neglect: Limited Liability Companies and Housing Disinvestment, Adam Travis, 2019)</a:t>
            </a:r>
            <a:endParaRPr b="1" dirty="0"/>
          </a:p>
        </p:txBody>
      </p:sp>
    </p:spTree>
    <p:extLst>
      <p:ext uri="{BB962C8B-B14F-4D97-AF65-F5344CB8AC3E}">
        <p14:creationId xmlns:p14="http://schemas.microsoft.com/office/powerpoint/2010/main" val="23060372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tain Existing Zoning’s Size Limits"/>
          <p:cNvSpPr txBox="1">
            <a:spLocks noGrp="1"/>
          </p:cNvSpPr>
          <p:nvPr>
            <p:ph type="title"/>
          </p:nvPr>
        </p:nvSpPr>
        <p:spPr>
          <a:prstGeom prst="rect">
            <a:avLst/>
          </a:prstGeom>
        </p:spPr>
        <p:txBody>
          <a:bodyPr/>
          <a:lstStyle/>
          <a:p>
            <a:r>
              <a:rPr lang="en-US" dirty="0"/>
              <a:t>Modify</a:t>
            </a:r>
            <a:r>
              <a:rPr dirty="0"/>
              <a:t> </a:t>
            </a:r>
            <a:r>
              <a:rPr lang="en-US" dirty="0"/>
              <a:t>WA 13 ADU</a:t>
            </a:r>
            <a:r>
              <a:rPr dirty="0"/>
              <a:t> Size Limits</a:t>
            </a:r>
          </a:p>
        </p:txBody>
      </p:sp>
      <p:sp>
        <p:nvSpPr>
          <p:cNvPr id="189" name="1. No accessory use or uses within a building shall occupy more than a combined total of 25 per cent of the floor area of the principal building, other than required off-street parking, except that an accessory dwelling unit may occupy up to the lesser o"/>
          <p:cNvSpPr txBox="1">
            <a:spLocks noGrp="1"/>
          </p:cNvSpPr>
          <p:nvPr>
            <p:ph type="body" idx="1"/>
          </p:nvPr>
        </p:nvSpPr>
        <p:spPr>
          <a:xfrm>
            <a:off x="1206500" y="3212594"/>
            <a:ext cx="21971001" cy="9900201"/>
          </a:xfrm>
          <a:prstGeom prst="rect">
            <a:avLst/>
          </a:prstGeom>
        </p:spPr>
        <p:txBody>
          <a:bodyPr/>
          <a:lstStyle/>
          <a:p>
            <a:pPr marL="304800" indent="-228600" defTabSz="457200">
              <a:lnSpc>
                <a:spcPct val="100000"/>
              </a:lnSpc>
              <a:spcBef>
                <a:spcPts val="1600"/>
              </a:spcBef>
              <a:buSzTx/>
              <a:buNone/>
              <a:defRPr sz="4500">
                <a:latin typeface="Arial"/>
                <a:ea typeface="Arial"/>
                <a:cs typeface="Arial"/>
                <a:sym typeface="Arial"/>
              </a:defRPr>
            </a:pPr>
            <a:r>
              <a:rPr dirty="0"/>
              <a:t>1. No accessory use or uses within a building shall occupy more than a combined total of 25 per cent of the floor area of the principal building, other than required off-street parking, except that an accessory dwelling unit may occupy up to the lesser of </a:t>
            </a:r>
            <a:r>
              <a:rPr lang="en-US" dirty="0">
                <a:solidFill>
                  <a:srgbClr val="FF0000"/>
                </a:solidFill>
              </a:rPr>
              <a:t>900</a:t>
            </a:r>
            <a:r>
              <a:rPr dirty="0">
                <a:solidFill>
                  <a:srgbClr val="FF0000"/>
                </a:solidFill>
                <a:uFill>
                  <a:solidFill>
                    <a:srgbClr val="0000EE"/>
                  </a:solidFill>
                </a:uFill>
                <a:latin typeface="Times Roman"/>
                <a:ea typeface="Times Roman"/>
                <a:cs typeface="Times Roman"/>
                <a:sym typeface="Times Roman"/>
              </a:rPr>
              <a:t> </a:t>
            </a:r>
            <a:r>
              <a:rPr strike="sngStrike" dirty="0">
                <a:solidFill>
                  <a:srgbClr val="FF0000"/>
                </a:solidFill>
                <a:uFill>
                  <a:solidFill>
                    <a:srgbClr val="0000EE"/>
                  </a:solidFill>
                </a:uFill>
              </a:rPr>
              <a:t>950</a:t>
            </a:r>
            <a:r>
              <a:rPr dirty="0">
                <a:uFill>
                  <a:solidFill>
                    <a:srgbClr val="0000EE"/>
                  </a:solidFill>
                </a:uFill>
              </a:rPr>
              <a:t> square feet of habitable space or </a:t>
            </a:r>
            <a:r>
              <a:rPr lang="en-US" dirty="0">
                <a:solidFill>
                  <a:srgbClr val="FF0000"/>
                </a:solidFill>
                <a:uFill>
                  <a:solidFill>
                    <a:srgbClr val="0000EE"/>
                  </a:solidFill>
                </a:uFill>
              </a:rPr>
              <a:t>40 </a:t>
            </a:r>
            <a:r>
              <a:rPr lang="en-US" strike="sngStrike" dirty="0">
                <a:solidFill>
                  <a:srgbClr val="FF0000"/>
                </a:solidFill>
                <a:uFill>
                  <a:solidFill>
                    <a:srgbClr val="0000EE"/>
                  </a:solidFill>
                </a:uFill>
              </a:rPr>
              <a:t>30 </a:t>
            </a:r>
            <a:r>
              <a:rPr dirty="0">
                <a:uFill>
                  <a:solidFill>
                    <a:srgbClr val="0000EE"/>
                  </a:solidFill>
                </a:uFill>
              </a:rPr>
              <a:t>percent of the floor area of the principal building by right or, by Special Permit, up to the lesser of </a:t>
            </a:r>
            <a:r>
              <a:rPr dirty="0">
                <a:solidFill>
                  <a:srgbClr val="FF0000"/>
                </a:solidFill>
                <a:uFill>
                  <a:solidFill>
                    <a:srgbClr val="0000EE"/>
                  </a:solidFill>
                </a:uFill>
              </a:rPr>
              <a:t>950</a:t>
            </a:r>
            <a:r>
              <a:rPr dirty="0">
                <a:uFill>
                  <a:solidFill>
                    <a:srgbClr val="0000EE"/>
                  </a:solidFill>
                </a:uFill>
              </a:rPr>
              <a:t> </a:t>
            </a:r>
            <a:r>
              <a:rPr strike="sngStrike" dirty="0">
                <a:solidFill>
                  <a:srgbClr val="FF0000"/>
                </a:solidFill>
                <a:uFill>
                  <a:solidFill>
                    <a:srgbClr val="0000EE"/>
                  </a:solidFill>
                </a:uFill>
              </a:rPr>
              <a:t>1200</a:t>
            </a:r>
            <a:r>
              <a:rPr dirty="0">
                <a:uFill>
                  <a:solidFill>
                    <a:srgbClr val="0000EE"/>
                  </a:solidFill>
                </a:uFill>
              </a:rPr>
              <a:t> square feet of habitable space or </a:t>
            </a:r>
            <a:r>
              <a:rPr lang="en-US" dirty="0">
                <a:solidFill>
                  <a:srgbClr val="FF0000"/>
                </a:solidFill>
                <a:uFill>
                  <a:solidFill>
                    <a:srgbClr val="0000EE"/>
                  </a:solidFill>
                </a:uFill>
              </a:rPr>
              <a:t>40</a:t>
            </a:r>
            <a:r>
              <a:rPr dirty="0">
                <a:uFill>
                  <a:solidFill>
                    <a:srgbClr val="0000EE"/>
                  </a:solidFill>
                </a:uFill>
              </a:rPr>
              <a:t> percent of the floor area of the principal building.  </a:t>
            </a:r>
            <a:endParaRPr dirty="0">
              <a:uFill>
                <a:solidFill>
                  <a:srgbClr val="0000EE"/>
                </a:solidFill>
              </a:uFill>
              <a:latin typeface="Times Roman"/>
              <a:ea typeface="Times Roman"/>
              <a:cs typeface="Times Roman"/>
              <a:sym typeface="Times Roman"/>
            </a:endParaRPr>
          </a:p>
          <a:p>
            <a:pPr marL="0" indent="0" defTabSz="457200">
              <a:lnSpc>
                <a:spcPct val="100000"/>
              </a:lnSpc>
              <a:spcBef>
                <a:spcPts val="600"/>
              </a:spcBef>
              <a:buSzTx/>
              <a:buNone/>
              <a:defRPr sz="4500">
                <a:uFill>
                  <a:solidFill>
                    <a:srgbClr val="0000EE"/>
                  </a:solidFill>
                </a:uFill>
                <a:latin typeface="Times Roman"/>
                <a:ea typeface="Times Roman"/>
                <a:cs typeface="Times Roman"/>
                <a:sym typeface="Times Roman"/>
              </a:defRPr>
            </a:pPr>
            <a:endParaRPr dirty="0">
              <a:uFill>
                <a:solidFill>
                  <a:srgbClr val="0000EE"/>
                </a:solidFill>
              </a:uFill>
              <a:latin typeface="Times Roman"/>
              <a:ea typeface="Times Roman"/>
              <a:cs typeface="Times Roman"/>
              <a:sym typeface="Times Roman"/>
            </a:endParaRPr>
          </a:p>
          <a:p>
            <a:pPr marL="0" indent="0" defTabSz="457200">
              <a:lnSpc>
                <a:spcPct val="100000"/>
              </a:lnSpc>
              <a:spcBef>
                <a:spcPts val="0"/>
              </a:spcBef>
              <a:buSzTx/>
              <a:buNone/>
              <a:defRPr sz="4500">
                <a:uFill>
                  <a:solidFill>
                    <a:srgbClr val="0000EE"/>
                  </a:solidFill>
                </a:uFill>
                <a:latin typeface="Times Roman"/>
                <a:ea typeface="Times Roman"/>
                <a:cs typeface="Times Roman"/>
                <a:sym typeface="Times Roman"/>
              </a:defRPr>
            </a:pPr>
            <a:r>
              <a:rPr dirty="0"/>
              <a:t>This proposed amendment w</a:t>
            </a:r>
            <a:r>
              <a:rPr lang="en-US" dirty="0"/>
              <a:t>as adopted by the Advisory Committee’s Sub-Committee, anticipate that HAB version will reconcile to these standards. </a:t>
            </a:r>
            <a:r>
              <a:rPr dirty="0"/>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tain Requirement for Owner-Occupancy"/>
          <p:cNvSpPr txBox="1">
            <a:spLocks noGrp="1"/>
          </p:cNvSpPr>
          <p:nvPr>
            <p:ph type="title"/>
          </p:nvPr>
        </p:nvSpPr>
        <p:spPr>
          <a:prstGeom prst="rect">
            <a:avLst/>
          </a:prstGeom>
        </p:spPr>
        <p:txBody>
          <a:bodyPr/>
          <a:lstStyle/>
          <a:p>
            <a:r>
              <a:rPr dirty="0"/>
              <a:t>Retain Requirement for Owner-Occupancy</a:t>
            </a:r>
          </a:p>
        </p:txBody>
      </p:sp>
      <p:sp>
        <p:nvSpPr>
          <p:cNvPr id="192" name="Delete proposed new Section 4.02.3.b.2 that allowed Investor-Owner…"/>
          <p:cNvSpPr txBox="1">
            <a:spLocks noGrp="1"/>
          </p:cNvSpPr>
          <p:nvPr>
            <p:ph type="body" idx="1"/>
          </p:nvPr>
        </p:nvSpPr>
        <p:spPr>
          <a:xfrm>
            <a:off x="1206500" y="2809634"/>
            <a:ext cx="21971000" cy="9694882"/>
          </a:xfrm>
          <a:prstGeom prst="rect">
            <a:avLst/>
          </a:prstGeom>
        </p:spPr>
        <p:txBody>
          <a:bodyPr/>
          <a:lstStyle/>
          <a:p>
            <a:r>
              <a:rPr dirty="0"/>
              <a:t>Delete proposed new Section 4.02.3.b.2 that allowed Investor-Owner</a:t>
            </a:r>
          </a:p>
          <a:p>
            <a:r>
              <a:rPr dirty="0"/>
              <a:t>Retain existing Section 4.02.3.b.2 with modifications</a:t>
            </a:r>
          </a:p>
          <a:p>
            <a:pPr indent="0" defTabSz="457200">
              <a:lnSpc>
                <a:spcPct val="100000"/>
              </a:lnSpc>
              <a:spcBef>
                <a:spcPts val="0"/>
              </a:spcBef>
              <a:buSzTx/>
              <a:buNone/>
              <a:defRPr sz="3700">
                <a:latin typeface="Arial"/>
                <a:ea typeface="Arial"/>
                <a:cs typeface="Arial"/>
                <a:sym typeface="Arial"/>
              </a:defRPr>
            </a:pPr>
            <a:r>
              <a:rPr dirty="0"/>
              <a:t>§4.05.3.b.2 </a:t>
            </a:r>
            <a:r>
              <a:rPr u="sng" dirty="0"/>
              <a:t>Owner-occupancy</a:t>
            </a:r>
            <a:r>
              <a:rPr dirty="0"/>
              <a:t>. A property containing an accessory dwelling unit shall be owner-occupied, which requirement may be met via either the principal or the accessory dwelling unit. Qualifying owner-occupancy must be certified as a precondition for receiving a Certificate of Occupancy for the accessory dwelling unit. </a:t>
            </a:r>
            <a:r>
              <a:rPr u="sng" dirty="0">
                <a:solidFill>
                  <a:srgbClr val="FF0000"/>
                </a:solidFill>
                <a:uFill>
                  <a:solidFill>
                    <a:srgbClr val="FF0000"/>
                  </a:solidFill>
                </a:uFill>
              </a:rPr>
              <a:t>Such owner-occupancy shall remain in effect and be verified annually through the Residential Exemption database to permit continued occupancy of the Accessory Dwelling Unit.</a:t>
            </a:r>
            <a:r>
              <a:rPr u="sng" dirty="0">
                <a:uFill>
                  <a:solidFill>
                    <a:srgbClr val="000000"/>
                  </a:solidFill>
                </a:uFill>
              </a:rPr>
              <a:t> </a:t>
            </a:r>
            <a:r>
              <a:rPr strike="sngStrike" dirty="0">
                <a:solidFill>
                  <a:srgbClr val="FF0000"/>
                </a:solidFill>
                <a:uFill>
                  <a:solidFill>
                    <a:srgbClr val="000000"/>
                  </a:solidFill>
                </a:uFill>
              </a:rPr>
              <a:t>and</a:t>
            </a:r>
            <a:r>
              <a:rPr u="sng" dirty="0">
                <a:solidFill>
                  <a:srgbClr val="0000EE"/>
                </a:solidFill>
                <a:uFill>
                  <a:solidFill>
                    <a:srgbClr val="0000EE"/>
                  </a:solidFill>
                </a:uFill>
                <a:latin typeface="Times Roman"/>
                <a:ea typeface="Times Roman"/>
                <a:cs typeface="Times Roman"/>
                <a:sym typeface="Times Roman"/>
              </a:rPr>
              <a:t>[LP1]</a:t>
            </a:r>
            <a:r>
              <a:rPr dirty="0">
                <a:solidFill>
                  <a:srgbClr val="FF0000"/>
                </a:solidFill>
                <a:uFill>
                  <a:solidFill>
                    <a:srgbClr val="0000EE"/>
                  </a:solidFill>
                </a:uFill>
                <a:latin typeface="Times Roman"/>
                <a:ea typeface="Times Roman"/>
                <a:cs typeface="Times Roman"/>
                <a:sym typeface="Times Roman"/>
              </a:rPr>
              <a:t> </a:t>
            </a:r>
            <a:r>
              <a:rPr strike="sngStrike" dirty="0">
                <a:solidFill>
                  <a:srgbClr val="FF0000"/>
                </a:solidFill>
                <a:uFill>
                  <a:solidFill>
                    <a:srgbClr val="0000EE"/>
                  </a:solidFill>
                </a:uFill>
              </a:rPr>
              <a:t> not less than once per calendar year thereafter, by an affidavit, in a form to be provided by the Building Department and signed by the owner-applicant . Copies of the completed Affidavits of Owner-Occupancy shall be retained by the Building Department</a:t>
            </a:r>
            <a:r>
              <a:rPr u="sng" dirty="0">
                <a:solidFill>
                  <a:srgbClr val="0000EE"/>
                </a:solidFill>
                <a:uFill>
                  <a:solidFill>
                    <a:srgbClr val="0000EE"/>
                  </a:solidFill>
                </a:uFill>
                <a:latin typeface="Times Roman"/>
                <a:ea typeface="Times Roman"/>
                <a:cs typeface="Times Roman"/>
                <a:sym typeface="Times Roman"/>
              </a:rPr>
              <a:t>[LP2]</a:t>
            </a:r>
            <a:r>
              <a:rPr dirty="0">
                <a:solidFill>
                  <a:srgbClr val="FF0000"/>
                </a:solidFill>
                <a:uFill>
                  <a:solidFill>
                    <a:srgbClr val="0000EE"/>
                  </a:solidFill>
                </a:uFill>
                <a:latin typeface="Times Roman"/>
                <a:ea typeface="Times Roman"/>
                <a:cs typeface="Times Roman"/>
                <a:sym typeface="Times Roman"/>
              </a:rPr>
              <a:t> </a:t>
            </a:r>
            <a:r>
              <a:rPr strike="sngStrike" dirty="0">
                <a:solidFill>
                  <a:srgbClr val="FF0000"/>
                </a:solidFill>
                <a:uFill>
                  <a:solidFill>
                    <a:srgbClr val="0000EE"/>
                  </a:solidFill>
                </a:uFill>
              </a:rPr>
              <a:t>.</a:t>
            </a:r>
            <a:endParaRPr dirty="0">
              <a:uFill>
                <a:solidFill>
                  <a:srgbClr val="0000EE"/>
                </a:solidFill>
              </a:uFill>
              <a:latin typeface="Times Roman"/>
              <a:ea typeface="Times Roman"/>
              <a:cs typeface="Times Roman"/>
              <a:sym typeface="Times Roman"/>
            </a:endParaRPr>
          </a:p>
          <a:p>
            <a:pPr marL="0" indent="0" defTabSz="457200">
              <a:lnSpc>
                <a:spcPct val="100000"/>
              </a:lnSpc>
              <a:spcBef>
                <a:spcPts val="600"/>
              </a:spcBef>
              <a:buSzTx/>
              <a:buNone/>
              <a:defRPr sz="3700">
                <a:uFill>
                  <a:solidFill>
                    <a:srgbClr val="0000EE"/>
                  </a:solidFill>
                </a:uFill>
                <a:latin typeface="Times Roman"/>
                <a:ea typeface="Times Roman"/>
                <a:cs typeface="Times Roman"/>
                <a:sym typeface="Times Roman"/>
              </a:defRPr>
            </a:pPr>
            <a:endParaRPr dirty="0">
              <a:uFill>
                <a:solidFill>
                  <a:srgbClr val="0000EE"/>
                </a:solidFill>
              </a:uFill>
              <a:latin typeface="Times Roman"/>
              <a:ea typeface="Times Roman"/>
              <a:cs typeface="Times Roman"/>
              <a:sym typeface="Times Roman"/>
            </a:endParaRPr>
          </a:p>
          <a:p>
            <a:pPr marL="0" indent="0" defTabSz="457200">
              <a:lnSpc>
                <a:spcPct val="100000"/>
              </a:lnSpc>
              <a:spcBef>
                <a:spcPts val="0"/>
              </a:spcBef>
              <a:buSzTx/>
              <a:buNone/>
              <a:defRPr sz="3700">
                <a:uFill>
                  <a:solidFill>
                    <a:srgbClr val="0000EE"/>
                  </a:solidFill>
                </a:uFill>
                <a:latin typeface="Times Roman"/>
                <a:ea typeface="Times Roman"/>
                <a:cs typeface="Times Roman"/>
                <a:sym typeface="Times Roman"/>
              </a:defRPr>
            </a:pPr>
            <a:r>
              <a:rPr dirty="0"/>
              <a:t> </a:t>
            </a:r>
            <a:r>
              <a:rPr u="sng" dirty="0">
                <a:solidFill>
                  <a:srgbClr val="0000EE"/>
                </a:solidFill>
              </a:rPr>
              <a:t>[LP1]</a:t>
            </a:r>
            <a:r>
              <a:rPr dirty="0"/>
              <a:t>This is adding language that was proposed by Dick Benka and adopted by HAB in their substitute version of §4.05.3.b.2  Using the residential exemption data base removes documentation burden from property owner and Building Commissioner. </a:t>
            </a:r>
          </a:p>
          <a:p>
            <a:pPr marL="0" indent="0" defTabSz="457200">
              <a:lnSpc>
                <a:spcPct val="100000"/>
              </a:lnSpc>
              <a:spcBef>
                <a:spcPts val="0"/>
              </a:spcBef>
              <a:buSzTx/>
              <a:buNone/>
              <a:defRPr sz="3700">
                <a:uFill>
                  <a:solidFill>
                    <a:srgbClr val="0000EE"/>
                  </a:solidFill>
                </a:uFill>
                <a:latin typeface="Times Roman"/>
                <a:ea typeface="Times Roman"/>
                <a:cs typeface="Times Roman"/>
                <a:sym typeface="Times Roman"/>
              </a:defRPr>
            </a:pPr>
            <a:r>
              <a:rPr dirty="0"/>
              <a:t> </a:t>
            </a:r>
            <a:r>
              <a:rPr u="sng" dirty="0">
                <a:solidFill>
                  <a:srgbClr val="0000EE"/>
                </a:solidFill>
              </a:rPr>
              <a:t>[LP2]</a:t>
            </a:r>
            <a:r>
              <a:rPr dirty="0"/>
              <a:t>This proposed amendment removes this onerous bureaucratic requirement.</a:t>
            </a:r>
          </a:p>
        </p:txBody>
      </p:sp>
    </p:spTree>
  </p:cSld>
  <p:clrMapOvr>
    <a:masterClrMapping/>
  </p:clrMapOvr>
  <p:transition spd="med"/>
</p:sld>
</file>

<file path=ppt/theme/theme1.xml><?xml version="1.0" encoding="utf-8"?>
<a:theme xmlns:a="http://schemas.openxmlformats.org/drawingml/2006/main" name="30_BasicColor">
  <a:themeElements>
    <a:clrScheme name="30_BasicColor">
      <a:dk1>
        <a:srgbClr val="000000"/>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TotalTime>
  <Words>1130</Words>
  <Application>Microsoft Office PowerPoint</Application>
  <PresentationFormat>Custom</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Helvetica</vt:lpstr>
      <vt:lpstr>Helvetica Neue</vt:lpstr>
      <vt:lpstr>Helvetica Neue Medium</vt:lpstr>
      <vt:lpstr>Times Roman</vt:lpstr>
      <vt:lpstr>30_BasicColor</vt:lpstr>
      <vt:lpstr>WA - 13 Accessory Dwelling Units</vt:lpstr>
      <vt:lpstr>Context/Background</vt:lpstr>
      <vt:lpstr>Context/Background</vt:lpstr>
      <vt:lpstr>Context/Background</vt:lpstr>
      <vt:lpstr>Proposed Amendment  Remove Investor-Owner Option</vt:lpstr>
      <vt:lpstr>Intent of Pehlke Amendment</vt:lpstr>
      <vt:lpstr>Investor Activity in Real Estate Markets</vt:lpstr>
      <vt:lpstr>Modify WA 13 ADU Size Limits</vt:lpstr>
      <vt:lpstr>Retain Requirement for Owner-Occupancy</vt:lpstr>
      <vt:lpstr>All other changes are consistent with HAB version of WA -13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 - 13 Accessory Dwelling Units</dc:title>
  <cp:lastModifiedBy>Janet Gelbart</cp:lastModifiedBy>
  <cp:revision>20</cp:revision>
  <dcterms:modified xsi:type="dcterms:W3CDTF">2024-04-30T14:40:01Z</dcterms:modified>
</cp:coreProperties>
</file>